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8" r:id="rId2"/>
    <p:sldId id="303" r:id="rId3"/>
    <p:sldId id="265" r:id="rId4"/>
    <p:sldId id="269" r:id="rId5"/>
    <p:sldId id="270" r:id="rId6"/>
    <p:sldId id="301" r:id="rId7"/>
    <p:sldId id="302" r:id="rId8"/>
    <p:sldId id="272" r:id="rId9"/>
    <p:sldId id="300" r:id="rId10"/>
    <p:sldId id="273" r:id="rId11"/>
    <p:sldId id="267" r:id="rId12"/>
    <p:sldId id="268" r:id="rId13"/>
    <p:sldId id="275" r:id="rId14"/>
    <p:sldId id="288" r:id="rId15"/>
    <p:sldId id="281" r:id="rId16"/>
    <p:sldId id="282" r:id="rId17"/>
    <p:sldId id="277" r:id="rId18"/>
    <p:sldId id="278" r:id="rId19"/>
    <p:sldId id="283" r:id="rId20"/>
    <p:sldId id="294" r:id="rId21"/>
    <p:sldId id="295" r:id="rId22"/>
    <p:sldId id="279" r:id="rId23"/>
    <p:sldId id="280" r:id="rId24"/>
    <p:sldId id="285" r:id="rId25"/>
    <p:sldId id="305" r:id="rId26"/>
    <p:sldId id="287" r:id="rId27"/>
    <p:sldId id="297" r:id="rId28"/>
    <p:sldId id="293" r:id="rId29"/>
    <p:sldId id="306" r:id="rId30"/>
    <p:sldId id="308" r:id="rId31"/>
    <p:sldId id="307" r:id="rId32"/>
    <p:sldId id="309" r:id="rId33"/>
    <p:sldId id="310" r:id="rId34"/>
    <p:sldId id="311" r:id="rId35"/>
    <p:sldId id="312" r:id="rId36"/>
    <p:sldId id="313" r:id="rId37"/>
    <p:sldId id="319" r:id="rId38"/>
    <p:sldId id="322" r:id="rId39"/>
    <p:sldId id="314" r:id="rId40"/>
    <p:sldId id="315" r:id="rId41"/>
    <p:sldId id="316" r:id="rId42"/>
    <p:sldId id="317" r:id="rId43"/>
    <p:sldId id="318" r:id="rId44"/>
    <p:sldId id="323" r:id="rId45"/>
    <p:sldId id="320" r:id="rId46"/>
    <p:sldId id="321" r:id="rId47"/>
    <p:sldId id="299" r:id="rId48"/>
    <p:sldId id="30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7" autoAdjust="0"/>
    <p:restoredTop sz="85696" autoAdjust="0"/>
  </p:normalViewPr>
  <p:slideViewPr>
    <p:cSldViewPr snapToGrid="0">
      <p:cViewPr varScale="1">
        <p:scale>
          <a:sx n="75" d="100"/>
          <a:sy n="75" d="100"/>
        </p:scale>
        <p:origin x="48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8F7593-84EE-4F86-B096-73B34F2955D5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9FED92A-5E03-4AF0-AF11-DB21CC5299D8}">
      <dgm:prSet/>
      <dgm:spPr/>
      <dgm:t>
        <a:bodyPr/>
        <a:lstStyle/>
        <a:p>
          <a:r>
            <a:rPr lang="en-GB" dirty="0"/>
            <a:t>Say I take 100 subject images (typical nature trip) using focus stacking… that means 1500 </a:t>
          </a:r>
          <a:r>
            <a:rPr lang="en-GB" dirty="0" err="1"/>
            <a:t>raws</a:t>
          </a:r>
          <a:r>
            <a:rPr lang="en-GB" dirty="0"/>
            <a:t>, 1500 jpegs and 100 “stacked” jpegs….in total 3100 images to review ….a big job to review and loads of memory required</a:t>
          </a:r>
          <a:endParaRPr lang="en-US" dirty="0"/>
        </a:p>
      </dgm:t>
    </dgm:pt>
    <dgm:pt modelId="{D67135E1-7273-4007-BC41-2DAAE73FE597}" type="parTrans" cxnId="{2F510CED-5F90-4218-8A64-F113AFCC9967}">
      <dgm:prSet/>
      <dgm:spPr/>
      <dgm:t>
        <a:bodyPr/>
        <a:lstStyle/>
        <a:p>
          <a:endParaRPr lang="en-US"/>
        </a:p>
      </dgm:t>
    </dgm:pt>
    <dgm:pt modelId="{F44903C6-807D-4E8A-AD66-F901ADC3F0A9}" type="sibTrans" cxnId="{2F510CED-5F90-4218-8A64-F113AFCC9967}">
      <dgm:prSet/>
      <dgm:spPr/>
      <dgm:t>
        <a:bodyPr/>
        <a:lstStyle/>
        <a:p>
          <a:endParaRPr lang="en-US"/>
        </a:p>
      </dgm:t>
    </dgm:pt>
    <dgm:pt modelId="{5E14B731-B797-487A-9803-B148A73EB2C7}">
      <dgm:prSet/>
      <dgm:spPr/>
      <dgm:t>
        <a:bodyPr/>
        <a:lstStyle/>
        <a:p>
          <a:r>
            <a:rPr lang="en-GB" dirty="0"/>
            <a:t>Now decided to use Photo Mechanic software package for speed of review, selection and culling prior to loading into Capture One </a:t>
          </a:r>
          <a:endParaRPr lang="en-US" dirty="0"/>
        </a:p>
      </dgm:t>
    </dgm:pt>
    <dgm:pt modelId="{4AE4BDA5-44E4-493A-BDB8-7D542E497A4C}" type="parTrans" cxnId="{EA00E171-22B0-4C11-8CE0-A8DF815AC158}">
      <dgm:prSet/>
      <dgm:spPr/>
      <dgm:t>
        <a:bodyPr/>
        <a:lstStyle/>
        <a:p>
          <a:endParaRPr lang="en-US"/>
        </a:p>
      </dgm:t>
    </dgm:pt>
    <dgm:pt modelId="{44851A3A-8B45-4332-AEB1-2BA7BEFDF1F1}" type="sibTrans" cxnId="{EA00E171-22B0-4C11-8CE0-A8DF815AC158}">
      <dgm:prSet/>
      <dgm:spPr/>
      <dgm:t>
        <a:bodyPr/>
        <a:lstStyle/>
        <a:p>
          <a:endParaRPr lang="en-US"/>
        </a:p>
      </dgm:t>
    </dgm:pt>
    <dgm:pt modelId="{C01B2F60-D074-4CDF-9FF7-D177AA77BFF2}" type="pres">
      <dgm:prSet presAssocID="{5A8F7593-84EE-4F86-B096-73B34F2955D5}" presName="linear" presStyleCnt="0">
        <dgm:presLayoutVars>
          <dgm:animLvl val="lvl"/>
          <dgm:resizeHandles val="exact"/>
        </dgm:presLayoutVars>
      </dgm:prSet>
      <dgm:spPr/>
    </dgm:pt>
    <dgm:pt modelId="{59147745-9F7B-4D42-9B82-2376EBE64CD7}" type="pres">
      <dgm:prSet presAssocID="{99FED92A-5E03-4AF0-AF11-DB21CC5299D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9FC36A0-5FF2-430F-B458-230F3CE44FAA}" type="pres">
      <dgm:prSet presAssocID="{F44903C6-807D-4E8A-AD66-F901ADC3F0A9}" presName="spacer" presStyleCnt="0"/>
      <dgm:spPr/>
    </dgm:pt>
    <dgm:pt modelId="{BA885C2C-0EFF-44B0-A54B-B2C88E6F2248}" type="pres">
      <dgm:prSet presAssocID="{5E14B731-B797-487A-9803-B148A73EB2C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B69C80E-392D-40DE-B477-83CD8C3494E8}" type="presOf" srcId="{5A8F7593-84EE-4F86-B096-73B34F2955D5}" destId="{C01B2F60-D074-4CDF-9FF7-D177AA77BFF2}" srcOrd="0" destOrd="0" presId="urn:microsoft.com/office/officeart/2005/8/layout/vList2"/>
    <dgm:cxn modelId="{A1441723-D9DA-43BD-8A86-D1ABF479619E}" type="presOf" srcId="{99FED92A-5E03-4AF0-AF11-DB21CC5299D8}" destId="{59147745-9F7B-4D42-9B82-2376EBE64CD7}" srcOrd="0" destOrd="0" presId="urn:microsoft.com/office/officeart/2005/8/layout/vList2"/>
    <dgm:cxn modelId="{EA00E171-22B0-4C11-8CE0-A8DF815AC158}" srcId="{5A8F7593-84EE-4F86-B096-73B34F2955D5}" destId="{5E14B731-B797-487A-9803-B148A73EB2C7}" srcOrd="1" destOrd="0" parTransId="{4AE4BDA5-44E4-493A-BDB8-7D542E497A4C}" sibTransId="{44851A3A-8B45-4332-AEB1-2BA7BEFDF1F1}"/>
    <dgm:cxn modelId="{0B0FB5B0-1D9D-475E-9B31-5498A58BD477}" type="presOf" srcId="{5E14B731-B797-487A-9803-B148A73EB2C7}" destId="{BA885C2C-0EFF-44B0-A54B-B2C88E6F2248}" srcOrd="0" destOrd="0" presId="urn:microsoft.com/office/officeart/2005/8/layout/vList2"/>
    <dgm:cxn modelId="{2F510CED-5F90-4218-8A64-F113AFCC9967}" srcId="{5A8F7593-84EE-4F86-B096-73B34F2955D5}" destId="{99FED92A-5E03-4AF0-AF11-DB21CC5299D8}" srcOrd="0" destOrd="0" parTransId="{D67135E1-7273-4007-BC41-2DAAE73FE597}" sibTransId="{F44903C6-807D-4E8A-AD66-F901ADC3F0A9}"/>
    <dgm:cxn modelId="{E8EFC840-657E-4E64-98DF-25D604056870}" type="presParOf" srcId="{C01B2F60-D074-4CDF-9FF7-D177AA77BFF2}" destId="{59147745-9F7B-4D42-9B82-2376EBE64CD7}" srcOrd="0" destOrd="0" presId="urn:microsoft.com/office/officeart/2005/8/layout/vList2"/>
    <dgm:cxn modelId="{6E895E1C-4805-47ED-86FF-F93C3E548E70}" type="presParOf" srcId="{C01B2F60-D074-4CDF-9FF7-D177AA77BFF2}" destId="{D9FC36A0-5FF2-430F-B458-230F3CE44FAA}" srcOrd="1" destOrd="0" presId="urn:microsoft.com/office/officeart/2005/8/layout/vList2"/>
    <dgm:cxn modelId="{A6558609-0B5B-492C-A59E-D56E9A98655A}" type="presParOf" srcId="{C01B2F60-D074-4CDF-9FF7-D177AA77BFF2}" destId="{BA885C2C-0EFF-44B0-A54B-B2C88E6F224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47745-9F7B-4D42-9B82-2376EBE64CD7}">
      <dsp:nvSpPr>
        <dsp:cNvPr id="0" name=""/>
        <dsp:cNvSpPr/>
      </dsp:nvSpPr>
      <dsp:spPr>
        <a:xfrm>
          <a:off x="0" y="19513"/>
          <a:ext cx="6513603" cy="28828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Say I take 100 subject images (typical nature trip) using focus stacking… that means 1500 </a:t>
          </a:r>
          <a:r>
            <a:rPr lang="en-GB" sz="2800" kern="1200" dirty="0" err="1"/>
            <a:t>raws</a:t>
          </a:r>
          <a:r>
            <a:rPr lang="en-GB" sz="2800" kern="1200" dirty="0"/>
            <a:t>, 1500 jpegs and 100 “stacked” jpegs….in total 3100 images to review ….a big job to review and loads of memory required</a:t>
          </a:r>
          <a:endParaRPr lang="en-US" sz="2800" kern="1200" dirty="0"/>
        </a:p>
      </dsp:txBody>
      <dsp:txXfrm>
        <a:off x="140731" y="160244"/>
        <a:ext cx="6232141" cy="2601418"/>
      </dsp:txXfrm>
    </dsp:sp>
    <dsp:sp modelId="{BA885C2C-0EFF-44B0-A54B-B2C88E6F2248}">
      <dsp:nvSpPr>
        <dsp:cNvPr id="0" name=""/>
        <dsp:cNvSpPr/>
      </dsp:nvSpPr>
      <dsp:spPr>
        <a:xfrm>
          <a:off x="0" y="2983033"/>
          <a:ext cx="6513603" cy="2882880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Now decided to use Photo Mechanic software package for speed of review, selection and culling prior to loading into Capture One </a:t>
          </a:r>
          <a:endParaRPr lang="en-US" sz="2800" kern="1200" dirty="0"/>
        </a:p>
      </dsp:txBody>
      <dsp:txXfrm>
        <a:off x="140731" y="3123764"/>
        <a:ext cx="6232141" cy="2601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00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7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08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7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00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9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76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53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73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50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92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9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16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3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7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6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04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14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13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7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2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9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89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EDF9-3D79-45DA-8367-2F63551C4C7D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41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5EDF9-3D79-45DA-8367-2F63551C4C7D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2CBF5-17B8-4387-88A6-ABF9F8C64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5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bertthompsonphotography.com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animal, invertebrate&#10;&#10;Description automatically generated">
            <a:extLst>
              <a:ext uri="{FF2B5EF4-FFF2-40B4-BE49-F238E27FC236}">
                <a16:creationId xmlns:a16="http://schemas.microsoft.com/office/drawing/2014/main" id="{37CE29AB-B75B-4A0D-BBBD-DCE7B3AD35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" b="11638"/>
          <a:stretch/>
        </p:blipFill>
        <p:spPr>
          <a:xfrm>
            <a:off x="20" y="5326"/>
            <a:ext cx="1219198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US" sz="4000" dirty="0"/>
              <a:t>Macro and Close up Photography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/>
              <a:t>Graham Morrice</a:t>
            </a:r>
          </a:p>
          <a:p>
            <a:r>
              <a:rPr lang="en-GB" sz="2000" dirty="0"/>
              <a:t>PDI Competition Secretary</a:t>
            </a:r>
          </a:p>
          <a:p>
            <a:endParaRPr lang="en-GB" sz="20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413531" y="6137248"/>
            <a:ext cx="3069020" cy="36197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dirty="0" err="1">
                <a:solidFill>
                  <a:schemeClr val="tx1"/>
                </a:solidFill>
                <a:hlinkClick r:id="rId3"/>
              </a:rPr>
              <a:t>Teneral</a:t>
            </a:r>
            <a:r>
              <a:rPr lang="en-US" sz="1000" dirty="0">
                <a:solidFill>
                  <a:schemeClr val="tx1"/>
                </a:solidFill>
                <a:hlinkClick r:id="rId3"/>
              </a:rPr>
              <a:t> Emerald Damselfly G Morrice</a:t>
            </a:r>
          </a:p>
        </p:txBody>
      </p:sp>
    </p:spTree>
    <p:extLst>
      <p:ext uri="{BB962C8B-B14F-4D97-AF65-F5344CB8AC3E}">
        <p14:creationId xmlns:p14="http://schemas.microsoft.com/office/powerpoint/2010/main" val="3950409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63C9F-3106-46A5-955A-075C4F1D0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Telemacro or Macro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2A2F7-76D5-430E-B91F-2752E5A2A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Telephoto lens on a tripod to stand off from target-little or no disturbance usually about a </a:t>
            </a:r>
            <a:r>
              <a:rPr lang="en-US" sz="1800" dirty="0" err="1"/>
              <a:t>metre</a:t>
            </a:r>
            <a:r>
              <a:rPr lang="en-US" sz="1800" dirty="0"/>
              <a:t> away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Currently use a 40-150mm f2.8 with 1.4 and 2.0  extender to get 112 to 600mm equivalent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60mm Macro Lens  very close about 20 cm working distance to get full 1:1 reproduction-disturbs insect and difficult to light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2D2C192-0588-4DD9-AA9E-5185EB42F6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5" b="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63238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6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animal, insect&#10;&#10;Description automatically generated">
            <a:extLst>
              <a:ext uri="{FF2B5EF4-FFF2-40B4-BE49-F238E27FC236}">
                <a16:creationId xmlns:a16="http://schemas.microsoft.com/office/drawing/2014/main" id="{BC0DC426-956D-442C-B976-5A9C1F0B1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5" b="18885"/>
          <a:stretch/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57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6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nature, dewdrop&#10;&#10;Description automatically generated">
            <a:extLst>
              <a:ext uri="{FF2B5EF4-FFF2-40B4-BE49-F238E27FC236}">
                <a16:creationId xmlns:a16="http://schemas.microsoft.com/office/drawing/2014/main" id="{1F3690F7-9F1F-4F67-BE4E-3A37FCFC4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  <a:solidFill>
            <a:srgbClr val="000000">
              <a:shade val="95000"/>
            </a:srgbClr>
          </a:solidFill>
        </p:spPr>
      </p:pic>
    </p:spTree>
    <p:extLst>
      <p:ext uri="{BB962C8B-B14F-4D97-AF65-F5344CB8AC3E}">
        <p14:creationId xmlns:p14="http://schemas.microsoft.com/office/powerpoint/2010/main" val="457820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insect on the ground&#10;&#10;Description automatically generated">
            <a:extLst>
              <a:ext uri="{FF2B5EF4-FFF2-40B4-BE49-F238E27FC236}">
                <a16:creationId xmlns:a16="http://schemas.microsoft.com/office/drawing/2014/main" id="{6F3BE89F-1255-4AB2-929B-DDB9C32B2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20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51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animal, insect&#10;&#10;Description automatically generated">
            <a:extLst>
              <a:ext uri="{FF2B5EF4-FFF2-40B4-BE49-F238E27FC236}">
                <a16:creationId xmlns:a16="http://schemas.microsoft.com/office/drawing/2014/main" id="{8024EE87-F3AA-4CAA-BC50-79AECA4B94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4" r="1" b="861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55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7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insect on the ground&#10;&#10;Description automatically generated">
            <a:extLst>
              <a:ext uri="{FF2B5EF4-FFF2-40B4-BE49-F238E27FC236}">
                <a16:creationId xmlns:a16="http://schemas.microsoft.com/office/drawing/2014/main" id="{AEFC021B-7518-4F7C-9B8B-94328105C6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0" r="1" b="1278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34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4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green, animal, insect, indoor&#10;&#10;Description automatically generated">
            <a:extLst>
              <a:ext uri="{FF2B5EF4-FFF2-40B4-BE49-F238E27FC236}">
                <a16:creationId xmlns:a16="http://schemas.microsoft.com/office/drawing/2014/main" id="{C4669314-674B-416C-9A11-8FA8534953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8" r="1" b="2087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96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5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yellow flower&#10;&#10;Description automatically generated">
            <a:extLst>
              <a:ext uri="{FF2B5EF4-FFF2-40B4-BE49-F238E27FC236}">
                <a16:creationId xmlns:a16="http://schemas.microsoft.com/office/drawing/2014/main" id="{A8404AEB-BA61-4E1D-B3DD-25DDC4105B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8" b="17316"/>
          <a:stretch/>
        </p:blipFill>
        <p:spPr>
          <a:xfrm>
            <a:off x="1143963" y="643467"/>
            <a:ext cx="990407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35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6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insect on the plant&#10;&#10;Description automatically generated">
            <a:extLst>
              <a:ext uri="{FF2B5EF4-FFF2-40B4-BE49-F238E27FC236}">
                <a16:creationId xmlns:a16="http://schemas.microsoft.com/office/drawing/2014/main" id="{A2E9364B-20D1-4CA7-AB88-676DDF306D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4" r="1" b="1234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1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5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0E8ED6B5-23A1-43D0-9862-7AEB1CE51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27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41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4173F8-1E4F-4C83-A18B-80CD02303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Why Macro Nature Photography?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1E8175-5140-41B1-BC1E-3E39B0C41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When I took this image of an emergent Common Hawker Dragonfly in 2016 little did I </a:t>
            </a:r>
            <a:r>
              <a:rPr lang="en-US" sz="2000" dirty="0" err="1"/>
              <a:t>realise</a:t>
            </a:r>
            <a:r>
              <a:rPr lang="en-US" sz="2000" dirty="0"/>
              <a:t> it would start a bit of an obsession!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Being close to an event like this definitely stimulated me to do more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 I had the inclination and time to spend hours around ponds and I’ve learned a lot about insects, their behavior but not their Latin </a:t>
            </a:r>
            <a:r>
              <a:rPr lang="en-US" sz="2000" dirty="0" err="1"/>
              <a:t>names..yet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Almost unlimited supply of subjects!!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Joining the RPS Nature Group further reinforced the interest to achieve better results</a:t>
            </a:r>
          </a:p>
        </p:txBody>
      </p:sp>
      <p:pic>
        <p:nvPicPr>
          <p:cNvPr id="8" name="Picture Placeholder 7" descr="A close up of a tree&#10;&#10;Description automatically generated">
            <a:extLst>
              <a:ext uri="{FF2B5EF4-FFF2-40B4-BE49-F238E27FC236}">
                <a16:creationId xmlns:a16="http://schemas.microsoft.com/office/drawing/2014/main" id="{1916FA7F-541F-4EA7-B2B3-8762696E5B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" r="1" b="16248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1137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animal, insect&#10;&#10;Description automatically generated">
            <a:extLst>
              <a:ext uri="{FF2B5EF4-FFF2-40B4-BE49-F238E27FC236}">
                <a16:creationId xmlns:a16="http://schemas.microsoft.com/office/drawing/2014/main" id="{18BE1069-0A7D-4442-95A0-7394F66DB4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8" r="1" b="1128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65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6C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spider&#10;&#10;Description automatically generated">
            <a:extLst>
              <a:ext uri="{FF2B5EF4-FFF2-40B4-BE49-F238E27FC236}">
                <a16:creationId xmlns:a16="http://schemas.microsoft.com/office/drawing/2014/main" id="{18915CB2-2FC5-4D88-95F0-96BA9528C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46" y="643467"/>
            <a:ext cx="589530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39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5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insect on the ground&#10;&#10;Description automatically generated">
            <a:extLst>
              <a:ext uri="{FF2B5EF4-FFF2-40B4-BE49-F238E27FC236}">
                <a16:creationId xmlns:a16="http://schemas.microsoft.com/office/drawing/2014/main" id="{D2A12D19-514A-4B05-8D31-338D1B349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05" y="643467"/>
            <a:ext cx="870479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31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4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insect on the ground&#10;&#10;Description automatically generated">
            <a:extLst>
              <a:ext uri="{FF2B5EF4-FFF2-40B4-BE49-F238E27FC236}">
                <a16:creationId xmlns:a16="http://schemas.microsoft.com/office/drawing/2014/main" id="{6C1480D4-3BF0-4A13-ADDA-FEC336EF7F6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1" b="29437"/>
          <a:stretch/>
        </p:blipFill>
        <p:spPr>
          <a:xfrm>
            <a:off x="1144036" y="643467"/>
            <a:ext cx="990392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74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indoor, animal&#10;&#10;Description automatically generated">
            <a:extLst>
              <a:ext uri="{FF2B5EF4-FFF2-40B4-BE49-F238E27FC236}">
                <a16:creationId xmlns:a16="http://schemas.microsoft.com/office/drawing/2014/main" id="{7B3ED121-DA01-4060-9A65-E67317B97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" b="248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FF5081D-6F37-4BB4-B5EA-A11692358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3467 h 6858000"/>
              <a:gd name="connsiteX1" fmla="*/ 643467 w 12192000"/>
              <a:gd name="connsiteY1" fmla="*/ 6214533 h 6858000"/>
              <a:gd name="connsiteX2" fmla="*/ 11548533 w 12192000"/>
              <a:gd name="connsiteY2" fmla="*/ 6214533 h 6858000"/>
              <a:gd name="connsiteX3" fmla="*/ 11548533 w 12192000"/>
              <a:gd name="connsiteY3" fmla="*/ 64346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3467"/>
                </a:moveTo>
                <a:lnTo>
                  <a:pt x="643467" y="6214533"/>
                </a:lnTo>
                <a:lnTo>
                  <a:pt x="11548533" y="6214533"/>
                </a:lnTo>
                <a:lnTo>
                  <a:pt x="11548533" y="6434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D6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DC041D-D1C3-4296-85D0-23923F3A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627698"/>
            <a:ext cx="10915650" cy="5602605"/>
          </a:xfrm>
          <a:prstGeom prst="rect">
            <a:avLst/>
          </a:prstGeom>
          <a:noFill/>
          <a:ln w="44450" cap="sq" cmpd="dbl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22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A4AA23-46AC-4B39-BC2C-CDFE645BA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2" b="281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45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335DAF-5E80-4824-89B1-0E756F19EF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4" r="1" b="215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FF5081D-6F37-4BB4-B5EA-A11692358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3467 h 6858000"/>
              <a:gd name="connsiteX1" fmla="*/ 643467 w 12192000"/>
              <a:gd name="connsiteY1" fmla="*/ 6214533 h 6858000"/>
              <a:gd name="connsiteX2" fmla="*/ 11548533 w 12192000"/>
              <a:gd name="connsiteY2" fmla="*/ 6214533 h 6858000"/>
              <a:gd name="connsiteX3" fmla="*/ 11548533 w 12192000"/>
              <a:gd name="connsiteY3" fmla="*/ 64346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3467"/>
                </a:moveTo>
                <a:lnTo>
                  <a:pt x="643467" y="6214533"/>
                </a:lnTo>
                <a:lnTo>
                  <a:pt x="11548533" y="6214533"/>
                </a:lnTo>
                <a:lnTo>
                  <a:pt x="11548533" y="6434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6B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DC041D-D1C3-4296-85D0-23923F3A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627698"/>
            <a:ext cx="10915650" cy="5602605"/>
          </a:xfrm>
          <a:prstGeom prst="rect">
            <a:avLst/>
          </a:prstGeom>
          <a:noFill/>
          <a:ln w="44450" cap="sq" cmpd="dbl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57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662B9-CF3C-4551-8B06-0EDC939FD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Wide Angle Macro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3CA483-DAE7-4B92-A1E0-0E4EC7C82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Use of a wide angle zoom leads to new possibilities for macro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7-14mm f 2.8 Olympus or Panasonic 7-14mmf4 are available for Micro 4/3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These lenses are capable of very close focus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Can see more of the surrounding contextual environment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0" name="Picture Placeholder 9" descr="A picture containing tree, outdoor, leaf, bird&#10;&#10;Description automatically generated">
            <a:extLst>
              <a:ext uri="{FF2B5EF4-FFF2-40B4-BE49-F238E27FC236}">
                <a16:creationId xmlns:a16="http://schemas.microsoft.com/office/drawing/2014/main" id="{33DC7D7B-31D3-4F53-A9E0-8FAE62CEC5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r="11454" b="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1544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4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9FB7EE93-280E-4CF1-8A12-660E65615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23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786EB66-C867-4091-BE41-0977C3162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C298A-B9B9-4BAB-BCF5-45A44E5BA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26280"/>
            <a:ext cx="9975273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BF8F48-5FE7-4A46-8BEB-AF2AE44CD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051" y="524740"/>
            <a:ext cx="11247895" cy="5765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B07E66-D41B-4B10-A8E4-DAB144CF1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005840"/>
            <a:ext cx="9031769" cy="29363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Recent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Foral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Images from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Starbank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Park in Trinity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7AB195-E690-4959-B435-3BC469C2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BBBA5550-3A7F-41FE-AEC2-85F9CA801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20C75782-E825-4F5C-B9E2-269CD9E69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3F6D5B3A-F638-4015-BF3D-202A166FD4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C8B81319-436D-4F21-ABCC-A5838F989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6C0516BC-CF7B-4D50-8C67-0665D3FD9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C232F28B-582E-441D-A117-D9A1A40EB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5E43823E-66CA-4740-95AE-DB53C2751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6C1A5BC-53FF-465A-8394-81554FCDA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86AAA0B5-FFC7-499B-9C1B-8DFFB4F29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1B55CB2-2108-462D-B109-4D76D34A8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9E620EE3-25FA-4C0B-9F5D-470FF51B9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52A5BDF8-AD17-44D3-B1C9-E165158D9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9672DB-F953-4898-9C52-03A164FAD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BF03BEBE-5AB3-4234-9975-887E86FED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77545F09-233F-4039-B88E-8B7EE733B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2">
              <a:extLst>
                <a:ext uri="{FF2B5EF4-FFF2-40B4-BE49-F238E27FC236}">
                  <a16:creationId xmlns:a16="http://schemas.microsoft.com/office/drawing/2014/main" id="{B89D6423-0884-41BE-BAB8-0F8A9851D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316554F-5550-4E94-BF70-9B1092E2A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B3B986A6-E7CE-46D5-B7C2-E469056C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513E22E1-E1BD-471B-9959-02D382CDB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59">
              <a:extLst>
                <a:ext uri="{FF2B5EF4-FFF2-40B4-BE49-F238E27FC236}">
                  <a16:creationId xmlns:a16="http://schemas.microsoft.com/office/drawing/2014/main" id="{81396781-D57E-417F-9D99-C69663C28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2">
              <a:extLst>
                <a:ext uri="{FF2B5EF4-FFF2-40B4-BE49-F238E27FC236}">
                  <a16:creationId xmlns:a16="http://schemas.microsoft.com/office/drawing/2014/main" id="{B3DCA897-9502-460C-B0A6-67548D09B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009AF730-DCD4-4428-A9E9-D26FAD142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72AF0F75-11D1-432A-969B-1F454307F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2">
              <a:extLst>
                <a:ext uri="{FF2B5EF4-FFF2-40B4-BE49-F238E27FC236}">
                  <a16:creationId xmlns:a16="http://schemas.microsoft.com/office/drawing/2014/main" id="{23397648-9CC0-48EE-86FE-B819830EA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59">
              <a:extLst>
                <a:ext uri="{FF2B5EF4-FFF2-40B4-BE49-F238E27FC236}">
                  <a16:creationId xmlns:a16="http://schemas.microsoft.com/office/drawing/2014/main" id="{5C7C485C-93D0-46DC-AD54-B0AFDAEA7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2">
              <a:extLst>
                <a:ext uri="{FF2B5EF4-FFF2-40B4-BE49-F238E27FC236}">
                  <a16:creationId xmlns:a16="http://schemas.microsoft.com/office/drawing/2014/main" id="{BB2C71AA-96A2-4945-BE1C-17FEF965F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1914A3E6-8F60-4CB5-8142-47B57D38C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8E36D6EE-E260-44F2-8D0C-B86573A68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2">
              <a:extLst>
                <a:ext uri="{FF2B5EF4-FFF2-40B4-BE49-F238E27FC236}">
                  <a16:creationId xmlns:a16="http://schemas.microsoft.com/office/drawing/2014/main" id="{A1EDD0E7-0ACC-4782-BB65-179218A53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59">
              <a:extLst>
                <a:ext uri="{FF2B5EF4-FFF2-40B4-BE49-F238E27FC236}">
                  <a16:creationId xmlns:a16="http://schemas.microsoft.com/office/drawing/2014/main" id="{61301D83-35ED-45D9-808A-4BDADF2B2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2">
              <a:extLst>
                <a:ext uri="{FF2B5EF4-FFF2-40B4-BE49-F238E27FC236}">
                  <a16:creationId xmlns:a16="http://schemas.microsoft.com/office/drawing/2014/main" id="{8ED1BB52-7859-46C1-997C-F679C9236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7A5D5BB8-21AD-44D8-8793-CB4924B93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6B17B7F3-3D9C-4459-AF7F-6BCF13664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2">
              <a:extLst>
                <a:ext uri="{FF2B5EF4-FFF2-40B4-BE49-F238E27FC236}">
                  <a16:creationId xmlns:a16="http://schemas.microsoft.com/office/drawing/2014/main" id="{03AF9AAC-5EF8-43F6-A71F-CAACB54FF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59">
              <a:extLst>
                <a:ext uri="{FF2B5EF4-FFF2-40B4-BE49-F238E27FC236}">
                  <a16:creationId xmlns:a16="http://schemas.microsoft.com/office/drawing/2014/main" id="{F0D2C464-1C0A-4D91-9AAA-C053C895F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2">
              <a:extLst>
                <a:ext uri="{FF2B5EF4-FFF2-40B4-BE49-F238E27FC236}">
                  <a16:creationId xmlns:a16="http://schemas.microsoft.com/office/drawing/2014/main" id="{4BEDADBB-1E6E-48F0-BBF3-EB9B978FB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A768E058-61D9-41D6-AC45-94D984A89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99718B8A-0078-45EC-9F2C-1B6E96E1B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1730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E2EF02-41A1-43FD-8954-6AD763BA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Equipment for Macro and Close Up Photography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3F6AAC-380B-4F6A-9A7F-D444657BB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Olympus User—Micro Four Thirds System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Camera Bodies EM1 MKI and MKII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Lenses: 40-150mm f2.8 and 1.4 and 2.0 MC teleconverters, 60mm f2.8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Close focusing: 40-150mm is ~70cm and 60mm is 19cm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Tripod is currently Al Vanguard with ball head with Macro Arm attachment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Raynox</a:t>
            </a:r>
            <a:r>
              <a:rPr lang="en-US" sz="2000" dirty="0"/>
              <a:t> 250 close up lens for higher magnifications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Velbon</a:t>
            </a:r>
            <a:r>
              <a:rPr lang="en-US" sz="2000" dirty="0"/>
              <a:t> Focus Rail but clumsy in field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Post Processed in Capture One Pro 20.0.4 SW</a:t>
            </a:r>
          </a:p>
        </p:txBody>
      </p:sp>
      <p:pic>
        <p:nvPicPr>
          <p:cNvPr id="7" name="Picture Placeholder 6" descr="A insect on a tree&#10;&#10;Description automatically generated">
            <a:extLst>
              <a:ext uri="{FF2B5EF4-FFF2-40B4-BE49-F238E27FC236}">
                <a16:creationId xmlns:a16="http://schemas.microsoft.com/office/drawing/2014/main" id="{AABA19FC-0000-424F-9F90-77025ECA066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r="2714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712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C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03C1CBD7-A76F-49E9-A39F-43CEE22199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9" b="15601"/>
          <a:stretch/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50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4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nk flower&#10;&#10;Description automatically generated">
            <a:extLst>
              <a:ext uri="{FF2B5EF4-FFF2-40B4-BE49-F238E27FC236}">
                <a16:creationId xmlns:a16="http://schemas.microsoft.com/office/drawing/2014/main" id="{5D7C2A8A-E633-45BA-8F55-AFCCED0AC1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5" b="21785"/>
          <a:stretch/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77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5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05BD3F1C-F532-444E-B3AB-56CF1F207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6" y="643466"/>
            <a:ext cx="55710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47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itting, photo, animal, white&#10;&#10;Description automatically generated">
            <a:extLst>
              <a:ext uri="{FF2B5EF4-FFF2-40B4-BE49-F238E27FC236}">
                <a16:creationId xmlns:a16="http://schemas.microsoft.com/office/drawing/2014/main" id="{E38EC068-C7BD-4B53-8023-5CC71A16E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3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8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B97C4068-47BC-471C-A8B6-5A0C31846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86" y="643467"/>
            <a:ext cx="484682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2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2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30F11500-8A81-4275-BD3B-345DADCBE2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1" r="1" b="2308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17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flower on a plant&#10;&#10;Description automatically generated">
            <a:extLst>
              <a:ext uri="{FF2B5EF4-FFF2-40B4-BE49-F238E27FC236}">
                <a16:creationId xmlns:a16="http://schemas.microsoft.com/office/drawing/2014/main" id="{C1B618CA-13A8-4A96-8953-AC0C67F8E9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1" r="1" b="2919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pic>
        <p:nvPicPr>
          <p:cNvPr id="4" name="Picture 3" descr="A pink flower on a plant&#10;&#10;Description automatically generated">
            <a:extLst>
              <a:ext uri="{FF2B5EF4-FFF2-40B4-BE49-F238E27FC236}">
                <a16:creationId xmlns:a16="http://schemas.microsoft.com/office/drawing/2014/main" id="{EFC88FB5-FCF5-4AEC-B166-E3A3EA3320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1" r="1" b="29192"/>
          <a:stretch/>
        </p:blipFill>
        <p:spPr>
          <a:xfrm>
            <a:off x="795867" y="7958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38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54FB5-EE9C-4EE5-9AB9-6D7331597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</p:spPr>
        <p:txBody>
          <a:bodyPr>
            <a:normAutofit/>
          </a:bodyPr>
          <a:lstStyle/>
          <a:p>
            <a:r>
              <a:rPr lang="en-GB" sz="5800" dirty="0"/>
              <a:t>Dining Room Table Series</a:t>
            </a:r>
            <a:br>
              <a:rPr lang="en-GB" sz="5800" dirty="0"/>
            </a:br>
            <a:endParaRPr lang="en-GB" sz="5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240B08-509D-4E0B-908F-C55907493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</p:spPr>
        <p:txBody>
          <a:bodyPr>
            <a:normAutofit/>
          </a:bodyPr>
          <a:lstStyle/>
          <a:p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994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electronics&#10;&#10;Description automatically generated">
            <a:extLst>
              <a:ext uri="{FF2B5EF4-FFF2-40B4-BE49-F238E27FC236}">
                <a16:creationId xmlns:a16="http://schemas.microsoft.com/office/drawing/2014/main" id="{843B5027-995C-4FFD-8519-A4701462F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3467" y="852678"/>
            <a:ext cx="10905066" cy="515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302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animal, shellfish, black, sitting&#10;&#10;Description automatically generated">
            <a:extLst>
              <a:ext uri="{FF2B5EF4-FFF2-40B4-BE49-F238E27FC236}">
                <a16:creationId xmlns:a16="http://schemas.microsoft.com/office/drawing/2014/main" id="{E0A1B1E8-9206-4825-8C03-9EE3983AE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34" y="643467"/>
            <a:ext cx="7452931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14B602-B094-42F6-94CA-423B4ED5ED19}"/>
              </a:ext>
            </a:extLst>
          </p:cNvPr>
          <p:cNvSpPr txBox="1"/>
          <p:nvPr/>
        </p:nvSpPr>
        <p:spPr>
          <a:xfrm>
            <a:off x="10098594" y="2728127"/>
            <a:ext cx="1472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Processed with Helicon Focus</a:t>
            </a:r>
          </a:p>
        </p:txBody>
      </p:sp>
    </p:spTree>
    <p:extLst>
      <p:ext uri="{BB962C8B-B14F-4D97-AF65-F5344CB8AC3E}">
        <p14:creationId xmlns:p14="http://schemas.microsoft.com/office/powerpoint/2010/main" val="3676862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6235422-120C-4D5B-A311-87787DFC5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3949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Fieldcraft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40121C4-8EF9-4F24-BC3D-ED55F1F6C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0" y="2438400"/>
            <a:ext cx="6586489" cy="3785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Avoid high wind conditions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Avoid bright sunlight-overcast days with diffused light better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Rain can sometimes help to get interesting effects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Insects are quite tolerant to photographers but you need to approach slowly towards the target just in case it flies off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Prepare to get wet-need wellies at most dragonfly sites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Avoid use of flash guns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20" name="Picture Placeholder 19" descr="A close up of an insect&#10;&#10;Description automatically generated">
            <a:extLst>
              <a:ext uri="{FF2B5EF4-FFF2-40B4-BE49-F238E27FC236}">
                <a16:creationId xmlns:a16="http://schemas.microsoft.com/office/drawing/2014/main" id="{7A3FB729-68A3-4FE0-9DB3-B24150A392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" r="1" b="3028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5079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3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building&#10;&#10;Description automatically generated">
            <a:extLst>
              <a:ext uri="{FF2B5EF4-FFF2-40B4-BE49-F238E27FC236}">
                <a16:creationId xmlns:a16="http://schemas.microsoft.com/office/drawing/2014/main" id="{259CF064-2EE0-4607-91CC-A4ECB3040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02733"/>
            <a:ext cx="10905066" cy="54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n animal&#10;&#10;Description automatically generated">
            <a:extLst>
              <a:ext uri="{FF2B5EF4-FFF2-40B4-BE49-F238E27FC236}">
                <a16:creationId xmlns:a16="http://schemas.microsoft.com/office/drawing/2014/main" id="{06473067-0E4F-4549-9507-7F828FEF8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" r="12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239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itting, brown, table, large&#10;&#10;Description automatically generated">
            <a:extLst>
              <a:ext uri="{FF2B5EF4-FFF2-40B4-BE49-F238E27FC236}">
                <a16:creationId xmlns:a16="http://schemas.microsoft.com/office/drawing/2014/main" id="{D29CBEA4-8959-4B6A-A023-5CB104EFB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33" y="1414462"/>
            <a:ext cx="5372100" cy="4029075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fruit, piece, small, brown&#10;&#10;Description automatically generated">
            <a:extLst>
              <a:ext uri="{FF2B5EF4-FFF2-40B4-BE49-F238E27FC236}">
                <a16:creationId xmlns:a16="http://schemas.microsoft.com/office/drawing/2014/main" id="{28A753B0-2F7D-4278-B07D-26B101C52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702046"/>
            <a:ext cx="5372099" cy="545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323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vase of flowers on a plant&#10;&#10;Description automatically generated">
            <a:extLst>
              <a:ext uri="{FF2B5EF4-FFF2-40B4-BE49-F238E27FC236}">
                <a16:creationId xmlns:a16="http://schemas.microsoft.com/office/drawing/2014/main" id="{27F2AD23-C756-4ECF-A253-61137DC87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33" y="742950"/>
            <a:ext cx="5372100" cy="53721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itting, small, table, brown&#10;&#10;Description automatically generated">
            <a:extLst>
              <a:ext uri="{FF2B5EF4-FFF2-40B4-BE49-F238E27FC236}">
                <a16:creationId xmlns:a16="http://schemas.microsoft.com/office/drawing/2014/main" id="{25E392DA-B166-4829-A378-4B3023C4B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1" y="643467"/>
            <a:ext cx="495824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048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utdoor, animal, rock, water&#10;&#10;Description automatically generated">
            <a:extLst>
              <a:ext uri="{FF2B5EF4-FFF2-40B4-BE49-F238E27FC236}">
                <a16:creationId xmlns:a16="http://schemas.microsoft.com/office/drawing/2014/main" id="{A3F3CE95-BE33-4173-9218-D582CDF82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02733"/>
            <a:ext cx="10905066" cy="54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40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C7E26D3E-C69C-4C01-96C2-5AF2863567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3" b="215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7">
            <a:extLst>
              <a:ext uri="{FF2B5EF4-FFF2-40B4-BE49-F238E27FC236}">
                <a16:creationId xmlns:a16="http://schemas.microsoft.com/office/drawing/2014/main" id="{8FF5081D-6F37-4BB4-B5EA-A11692358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3467 h 6858000"/>
              <a:gd name="connsiteX1" fmla="*/ 643467 w 12192000"/>
              <a:gd name="connsiteY1" fmla="*/ 6214533 h 6858000"/>
              <a:gd name="connsiteX2" fmla="*/ 11548533 w 12192000"/>
              <a:gd name="connsiteY2" fmla="*/ 6214533 h 6858000"/>
              <a:gd name="connsiteX3" fmla="*/ 11548533 w 12192000"/>
              <a:gd name="connsiteY3" fmla="*/ 64346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3467"/>
                </a:moveTo>
                <a:lnTo>
                  <a:pt x="643467" y="6214533"/>
                </a:lnTo>
                <a:lnTo>
                  <a:pt x="11548533" y="6214533"/>
                </a:lnTo>
                <a:lnTo>
                  <a:pt x="11548533" y="6434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95D6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B8DC041D-D1C3-4296-85D0-23923F3A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627698"/>
            <a:ext cx="10915650" cy="5602605"/>
          </a:xfrm>
          <a:prstGeom prst="rect">
            <a:avLst/>
          </a:prstGeom>
          <a:noFill/>
          <a:ln w="44450" cap="sq" cmpd="dbl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307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itting, car&#10;&#10;Description automatically generated">
            <a:extLst>
              <a:ext uri="{FF2B5EF4-FFF2-40B4-BE49-F238E27FC236}">
                <a16:creationId xmlns:a16="http://schemas.microsoft.com/office/drawing/2014/main" id="{58BDE4CA-E137-4EA2-8938-D8B5B594F2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0" b="300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FF5081D-6F37-4BB4-B5EA-A11692358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3467 h 6858000"/>
              <a:gd name="connsiteX1" fmla="*/ 643467 w 12192000"/>
              <a:gd name="connsiteY1" fmla="*/ 6214533 h 6858000"/>
              <a:gd name="connsiteX2" fmla="*/ 11548533 w 12192000"/>
              <a:gd name="connsiteY2" fmla="*/ 6214533 h 6858000"/>
              <a:gd name="connsiteX3" fmla="*/ 11548533 w 12192000"/>
              <a:gd name="connsiteY3" fmla="*/ 64346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3467"/>
                </a:moveTo>
                <a:lnTo>
                  <a:pt x="643467" y="6214533"/>
                </a:lnTo>
                <a:lnTo>
                  <a:pt x="11548533" y="6214533"/>
                </a:lnTo>
                <a:lnTo>
                  <a:pt x="11548533" y="6434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5976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DC041D-D1C3-4296-85D0-23923F3A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627698"/>
            <a:ext cx="10915650" cy="5602605"/>
          </a:xfrm>
          <a:prstGeom prst="rect">
            <a:avLst/>
          </a:prstGeom>
          <a:noFill/>
          <a:ln w="44450" cap="sq" cmpd="dbl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13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6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llama looking at the camera&#10;&#10;Description automatically generated">
            <a:extLst>
              <a:ext uri="{FF2B5EF4-FFF2-40B4-BE49-F238E27FC236}">
                <a16:creationId xmlns:a16="http://schemas.microsoft.com/office/drawing/2014/main" id="{D9A54F21-7AC9-4CD0-843C-1FB530BA1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" r="-2" b="34885"/>
          <a:stretch/>
        </p:blipFill>
        <p:spPr>
          <a:xfrm>
            <a:off x="2063169" y="643467"/>
            <a:ext cx="806566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5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8FE374-0C91-498A-A16F-CA27DD84A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For Further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163B7-8C19-41C5-ADE7-F9B134B5C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GB" sz="2400">
                <a:solidFill>
                  <a:srgbClr val="000000"/>
                </a:solidFill>
              </a:rPr>
              <a:t>See website of Dr Robert Thompson FRPS FIPF</a:t>
            </a:r>
          </a:p>
          <a:p>
            <a:r>
              <a:rPr lang="en-GB" sz="2400">
                <a:solidFill>
                  <a:srgbClr val="000000"/>
                </a:solidFill>
                <a:hlinkClick r:id="rId3"/>
              </a:rPr>
              <a:t>www.robertthompsonphotography.com</a:t>
            </a:r>
            <a:endParaRPr lang="en-GB" sz="2400">
              <a:solidFill>
                <a:srgbClr val="000000"/>
              </a:solidFill>
            </a:endParaRPr>
          </a:p>
          <a:p>
            <a:endParaRPr lang="en-GB" sz="2400">
              <a:solidFill>
                <a:srgbClr val="000000"/>
              </a:solidFill>
            </a:endParaRPr>
          </a:p>
          <a:p>
            <a:r>
              <a:rPr lang="en-GB" sz="2400">
                <a:solidFill>
                  <a:srgbClr val="000000"/>
                </a:solidFill>
              </a:rPr>
              <a:t>Book by the same author: Close up and Macro Photography-Its Art and Fieldcraft Techniques Published by Focal Press ~£36 expensive but worth it</a:t>
            </a:r>
          </a:p>
        </p:txBody>
      </p:sp>
    </p:spTree>
    <p:extLst>
      <p:ext uri="{BB962C8B-B14F-4D97-AF65-F5344CB8AC3E}">
        <p14:creationId xmlns:p14="http://schemas.microsoft.com/office/powerpoint/2010/main" val="894966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6B700-CB6E-471C-A255-2205C5B6D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34181"/>
            <a:ext cx="3651467" cy="16766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700" dirty="0"/>
              <a:t>Olympus In Camera Focus Stacking to extend </a:t>
            </a:r>
            <a:r>
              <a:rPr lang="en-US" sz="3700" dirty="0" err="1"/>
              <a:t>DoF</a:t>
            </a:r>
            <a:endParaRPr lang="en-US" sz="37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1261D0-DDDB-48A2-B0F7-4E197D3CF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The camera takes 8 now 15 sets of images (raw and jpeg) then in camera produces a jpeg (17 images in total) a few seconds later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First image at </a:t>
            </a:r>
            <a:r>
              <a:rPr lang="en-US" sz="1800" dirty="0" err="1"/>
              <a:t>focussed</a:t>
            </a:r>
            <a:r>
              <a:rPr lang="en-US" sz="1800" dirty="0"/>
              <a:t> point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Then focal length adjust in increments defined by a Differential factor (1-10) found by trial and error suggest 3 to start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Use f number up to f8 but no higher as diffraction effects start to come into play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6" name="Picture Placeholder 5" descr="A insect on the ground&#10;&#10;Description automatically generated">
            <a:extLst>
              <a:ext uri="{FF2B5EF4-FFF2-40B4-BE49-F238E27FC236}">
                <a16:creationId xmlns:a16="http://schemas.microsoft.com/office/drawing/2014/main" id="{9EB10829-BFE9-4735-B850-5373EEE77F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2" r="-2" b="170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79067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686400-2D3B-400A-A320-1FCF4851C295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From DP Review Lester 11 Dec13 2016</a:t>
            </a: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A2BEAA1-629C-4BC6-BF42-63A76587F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74" y="961812"/>
            <a:ext cx="6125450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33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516557-37EA-469B-9579-567761B0C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FFFF"/>
                </a:solidFill>
              </a:rPr>
              <a:t>Practical Problems with Focus Stacking</a:t>
            </a:r>
            <a:br>
              <a:rPr lang="en-GB" dirty="0">
                <a:solidFill>
                  <a:srgbClr val="FFFFFF"/>
                </a:solidFill>
              </a:rPr>
            </a:b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-</a:t>
            </a:r>
            <a:r>
              <a:rPr lang="en-GB" sz="3200" dirty="0">
                <a:solidFill>
                  <a:srgbClr val="FFFFFF"/>
                </a:solidFill>
              </a:rPr>
              <a:t>Wind</a:t>
            </a:r>
            <a:br>
              <a:rPr lang="en-GB" sz="3200" dirty="0">
                <a:solidFill>
                  <a:srgbClr val="FFFFFF"/>
                </a:solidFill>
              </a:rPr>
            </a:br>
            <a:r>
              <a:rPr lang="en-GB" sz="3200" dirty="0">
                <a:solidFill>
                  <a:srgbClr val="FFFFFF"/>
                </a:solidFill>
              </a:rPr>
              <a:t>-Insect Movement</a:t>
            </a:r>
            <a:br>
              <a:rPr lang="en-GB" sz="3200" dirty="0">
                <a:solidFill>
                  <a:srgbClr val="FFFFFF"/>
                </a:solidFill>
              </a:rPr>
            </a:br>
            <a:r>
              <a:rPr lang="en-GB" sz="3200" dirty="0">
                <a:solidFill>
                  <a:srgbClr val="FFFFFF"/>
                </a:solidFill>
              </a:rPr>
              <a:t>-Memory Bloat</a:t>
            </a:r>
            <a:br>
              <a:rPr lang="en-GB" dirty="0">
                <a:solidFill>
                  <a:srgbClr val="FFFFFF"/>
                </a:solidFill>
              </a:rPr>
            </a:br>
            <a:endParaRPr lang="en-GB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D61343E-CCEE-4E33-AEE4-F9CCAA2957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129691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28494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14D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2440B9-6FD7-4591-994F-944911F3F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</a:rPr>
              <a:t>Background is ALL IMPORTANT</a:t>
            </a:r>
          </a:p>
        </p:txBody>
      </p:sp>
      <p:pic>
        <p:nvPicPr>
          <p:cNvPr id="6" name="Picture Placeholder 5" descr="A close up of a flower&#10;&#10;Description automatically generated">
            <a:extLst>
              <a:ext uri="{FF2B5EF4-FFF2-40B4-BE49-F238E27FC236}">
                <a16:creationId xmlns:a16="http://schemas.microsoft.com/office/drawing/2014/main" id="{C1ED584A-A349-4354-B11E-D6CBC2B834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8" r="1" b="17226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67054E-9F89-49FA-83F6-F19085BBD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If possible get separation between the subject and the background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“Chimp” and review the recorded image on the LCD viewer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Judges will always mark down excessive background detail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However not always possible!</a:t>
            </a:r>
          </a:p>
        </p:txBody>
      </p:sp>
    </p:spTree>
    <p:extLst>
      <p:ext uri="{BB962C8B-B14F-4D97-AF65-F5344CB8AC3E}">
        <p14:creationId xmlns:p14="http://schemas.microsoft.com/office/powerpoint/2010/main" val="2980218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tree&#10;&#10;Description automatically generated">
            <a:extLst>
              <a:ext uri="{FF2B5EF4-FFF2-40B4-BE49-F238E27FC236}">
                <a16:creationId xmlns:a16="http://schemas.microsoft.com/office/drawing/2014/main" id="{0049FB61-9DD7-4408-B1D3-542DD4FD7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8" r="1" b="282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75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628</Words>
  <Application>Microsoft Office PowerPoint</Application>
  <PresentationFormat>Widescreen</PresentationFormat>
  <Paragraphs>70</Paragraphs>
  <Slides>48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Macro and Close up Photography</vt:lpstr>
      <vt:lpstr>Why Macro Nature Photography?</vt:lpstr>
      <vt:lpstr>Equipment for Macro and Close Up Photography</vt:lpstr>
      <vt:lpstr>Fieldcraft</vt:lpstr>
      <vt:lpstr>Olympus In Camera Focus Stacking to extend DoF</vt:lpstr>
      <vt:lpstr>PowerPoint Presentation</vt:lpstr>
      <vt:lpstr>Practical Problems with Focus Stacking  -Wind -Insect Movement -Memory Bloat </vt:lpstr>
      <vt:lpstr>Background is ALL IMPORTANT</vt:lpstr>
      <vt:lpstr>PowerPoint Presentation</vt:lpstr>
      <vt:lpstr>Telemacro or Macro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Wide Angle Macro</vt:lpstr>
      <vt:lpstr>PowerPoint Presentation</vt:lpstr>
      <vt:lpstr>Recent Foral Images from Starbank Park in Trinity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Dining Room Table Series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Further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Macro and Close up Photography</dc:title>
  <dc:creator>Graham Morrice</dc:creator>
  <cp:lastModifiedBy>Graham Morrice</cp:lastModifiedBy>
  <cp:revision>1</cp:revision>
  <dcterms:created xsi:type="dcterms:W3CDTF">2020-05-11T15:23:20Z</dcterms:created>
  <dcterms:modified xsi:type="dcterms:W3CDTF">2020-05-11T15:23:46Z</dcterms:modified>
</cp:coreProperties>
</file>